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0" r:id="rId4"/>
    <p:sldId id="259" r:id="rId5"/>
    <p:sldId id="261" r:id="rId6"/>
    <p:sldId id="263" r:id="rId7"/>
    <p:sldId id="266" r:id="rId8"/>
    <p:sldId id="272" r:id="rId9"/>
    <p:sldId id="273" r:id="rId10"/>
    <p:sldId id="264" r:id="rId11"/>
    <p:sldId id="269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22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3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A7E25-9643-A74B-9917-AB1599AE5D11}" type="datetimeFigureOut">
              <a:rPr lang="en-US" smtClean="0"/>
              <a:t>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E94F5-1B6D-BB41-BEDE-E6A1AF77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7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611F-B044-DDB6-15A8-0D6C1D936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43BC34-AC56-5750-263B-A1ADDF50F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C1A79-E29D-7068-F93D-289A3DA8D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69D63-6EBC-5748-A59A-76D4C229FF05}" type="datetime1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8A7CA-59EB-4435-D570-7D0131F64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928C7-95F7-F19B-6A8D-A0121729A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8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C4CD7-A060-3BED-084A-3871754B4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6D71F-9218-93C2-9CF2-FC833DE4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44429-F0C9-AFE1-FBA4-23BC3368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DBB11-8FDE-7D45-B78C-49FDCD58C76B}" type="datetime1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6B176-E2F9-2B37-CBD1-DADCB79C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DFFAB-9DC5-786D-3D53-243C0B947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2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952321-6F61-1E18-92B4-24EFEB701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4BB51-5B03-0C68-F4BF-9949380CE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3ECBB-3E23-D93F-C672-629C175D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6F79-6124-904B-97A3-80EC52C58FEE}" type="datetime1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4B0C3-5C28-7847-FD36-AD697553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30290-4D15-717E-DEB0-6472BBA9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6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534E-01DD-325D-AFB6-05E804768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C293A-0C52-6A3A-FD0E-9C8204FE5F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991AC-A0C6-C5A2-F3DC-3C807804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CD92-4B29-5B44-906F-996E7B175D3C}" type="datetime1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FA7A3-4FAA-B273-3A26-0D585997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66747-E22A-5AE0-5CF5-49CF99D32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7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A248-3766-7A04-E706-215A874BA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DA352-0C48-DE8E-DDA6-E46EEAFBD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77280-6F59-3C75-7526-A69D42D5F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BFDAA-BA13-E14F-A649-FD1A6C3DAB47}" type="datetime1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C22B5-C488-6116-433A-E0BF9B4E2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D36E-FEAA-AA11-14E8-A6F779397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8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AF07E-C3F7-3E05-D44C-1B6B6321E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6AF4A-D842-06E9-ED63-3E8EA25E4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F32CF-E645-6E69-2B11-93813A406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9B21-139B-8BCA-F5A3-7BC08F384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4FF0-B719-2E42-A507-E42A6835882B}" type="datetime1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2904C-9D9C-ED43-128B-C71E8442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9A700-D5F9-1BA6-6CF3-6C1F457C6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1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CD0A5-07B4-B819-FCBF-A31DBFFD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F2AFB-5E9D-3DC7-02F7-2590D7E66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69E6A-3CD6-32AB-0BCE-3380461BB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4249A-9BFE-F631-FBE8-78EF2C8B5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7AEE1F-CA3E-098D-1751-0B33DB888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53A12C-8C93-33F5-336C-C28494CA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A2594-946E-AD43-98DA-E831A796F879}" type="datetime1">
              <a:rPr lang="en-US" smtClean="0"/>
              <a:t>6/10/2022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C50AF3-64C6-D5D6-0AED-32389F1E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5EA7B5-7725-801A-71C7-2FC06FAA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57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8903-6F90-D387-494B-636DE228C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F975D2-1B00-95B1-1C8E-BA1116310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A35F6-F0C4-3243-AB39-C9F8945B0343}" type="datetime1">
              <a:rPr lang="en-US" smtClean="0"/>
              <a:t>6/10/2022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7444A2-9A0C-DA81-B3A7-425093B1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4A28B-01F4-1E69-9A4B-99CE84EE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98C6-2071-6B89-E3A5-1DA11EB3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F7EFF-1A64-2246-B1D0-081207FE9F63}" type="datetime1">
              <a:rPr lang="en-US" smtClean="0"/>
              <a:t>6/10/2022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B5E065-82C2-7BDF-1062-632A8FE6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31D43-8192-0C29-E9AE-56FECF82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7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E452-D5E7-40E9-7A0C-811889D0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B258B-F049-2E88-655B-13B97456C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C43AD-49C9-9337-11A7-4C6311DAE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338AD-41A5-750A-EF83-B3BF04905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F37C3-4D22-5247-B8EB-D3605F6656D9}" type="datetime1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D2AD7-2939-A07C-A8B3-511B3B05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58E80-5A87-74D7-C5F9-85416742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070A-78F3-80CD-41AA-A7AC81E27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B910EC-F6D7-1AAB-222B-8CFE85807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F9A32B-755B-1CD7-8C98-2AD667FA5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4886B-D4B2-E469-B3BA-7F8A3C09A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2CDC-39B6-0746-BA1A-C30D34DA9E04}" type="datetime1">
              <a:rPr lang="en-US" smtClean="0"/>
              <a:t>6/10/2022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D80D6-D47F-9C5D-B9E0-75CD4C41A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90CE12-C5A5-B91F-DE1A-318446D65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80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0D6D2C-5669-5A21-2335-99200574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17E38-CA0E-4B39-4EA1-482E2A239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CD3B9-EDFA-26D6-E0FF-48E510B04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4CFC2-80D1-1047-83C8-A1F726AFCD94}" type="datetime1">
              <a:rPr lang="en-US" smtClean="0"/>
              <a:t>6/10/2022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AF310-7976-36FD-C416-37A042228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A21CF-B723-582B-39AF-C58236111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64BE2-E067-9D45-A3E3-C74AC7386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3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2394FBE-2016-2DED-96A0-40D17D65A0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838669"/>
            <a:ext cx="9144000" cy="1655762"/>
          </a:xfrm>
        </p:spPr>
        <p:txBody>
          <a:bodyPr/>
          <a:lstStyle/>
          <a:p>
            <a:r>
              <a:rPr lang="en-US" dirty="0"/>
              <a:t>Overview Presentation | June 2022</a:t>
            </a: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FE344ED9-10F9-5203-BA75-2C5E01BBE9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23" y="853248"/>
            <a:ext cx="5019553" cy="34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LegisStat Briefing Materials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593696-6131-C306-E413-057919D9B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88987">
            <a:off x="6771418" y="1523998"/>
            <a:ext cx="4101903" cy="5054600"/>
          </a:xfrm>
          <a:prstGeom prst="rect">
            <a:avLst/>
          </a:prstGeom>
        </p:spPr>
      </p:pic>
      <p:pic>
        <p:nvPicPr>
          <p:cNvPr id="5" name="Picture 4" descr="Chart, text&#10;&#10;Description automatically generated">
            <a:extLst>
              <a:ext uri="{FF2B5EF4-FFF2-40B4-BE49-F238E27FC236}">
                <a16:creationId xmlns:a16="http://schemas.microsoft.com/office/drawing/2014/main" id="{9C26CCAD-95CF-06F2-67EA-BC209E78B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33112">
            <a:off x="4400437" y="1284749"/>
            <a:ext cx="4045421" cy="5054601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5EBCD40-1957-DC2C-C8CE-60828E88D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145" y="1175966"/>
            <a:ext cx="4371855" cy="54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2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Results / Observations to 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F2076-BB9D-D75F-C96C-CB6CB5F66D01}"/>
              </a:ext>
            </a:extLst>
          </p:cNvPr>
          <p:cNvSpPr txBox="1"/>
          <p:nvPr/>
        </p:nvSpPr>
        <p:spPr>
          <a:xfrm>
            <a:off x="546100" y="1358900"/>
            <a:ext cx="11099800" cy="530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/>
              <a:t>Successes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Obvious change in dynamic of meetings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Feeling of empowerment by members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Agencies being responsive – e.g., PED action on data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Agencies realizing it’s not “gotcha”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Support of Chair and members for continuation and expansion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800" dirty="0"/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800" b="1" i="1" dirty="0"/>
              <a:t>Challenges</a:t>
            </a:r>
            <a:r>
              <a:rPr lang="en-US" sz="2800" b="1" dirty="0"/>
              <a:t>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Need to dig deeper into issues / get to specifics / creation of action items</a:t>
            </a:r>
          </a:p>
        </p:txBody>
      </p:sp>
    </p:spTree>
    <p:extLst>
      <p:ext uri="{BB962C8B-B14F-4D97-AF65-F5344CB8AC3E}">
        <p14:creationId xmlns:p14="http://schemas.microsoft.com/office/powerpoint/2010/main" val="3365190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546100" y="1981200"/>
            <a:ext cx="11099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Chair Lundstrom’s direction to expand the initiative</a:t>
            </a:r>
          </a:p>
          <a:p>
            <a:pPr marL="285750" indent="-228600">
              <a:lnSpc>
                <a:spcPct val="9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New LegisStat subcommittee </a:t>
            </a:r>
          </a:p>
          <a:p>
            <a:pPr marL="285750" indent="-228600">
              <a:lnSpc>
                <a:spcPct val="9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Some meetings likely will be carveout of budget hearings; others part of special subcommittee</a:t>
            </a:r>
          </a:p>
          <a:p>
            <a:pPr marL="285750" indent="-228600">
              <a:lnSpc>
                <a:spcPct val="90000"/>
              </a:lnSpc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Scoring of results-focused government best practices (next slide)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Development and Scale-Up Going Forward</a:t>
            </a:r>
          </a:p>
        </p:txBody>
      </p:sp>
    </p:spTree>
    <p:extLst>
      <p:ext uri="{BB962C8B-B14F-4D97-AF65-F5344CB8AC3E}">
        <p14:creationId xmlns:p14="http://schemas.microsoft.com/office/powerpoint/2010/main" val="318789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381000" y="2171700"/>
            <a:ext cx="5816600" cy="4254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Main component: </a:t>
            </a:r>
            <a:r>
              <a:rPr lang="en-US" sz="2800" dirty="0"/>
              <a:t>Ongoing LegisStat meetings.</a:t>
            </a:r>
          </a:p>
          <a:p>
            <a:pPr marL="57150">
              <a:lnSpc>
                <a:spcPct val="90000"/>
              </a:lnSpc>
            </a:pPr>
            <a:endParaRPr lang="en-US" sz="2800" dirty="0"/>
          </a:p>
          <a:p>
            <a:pPr marL="57150">
              <a:lnSpc>
                <a:spcPct val="90000"/>
              </a:lnSpc>
            </a:pPr>
            <a:endParaRPr lang="en-US" sz="2800" dirty="0"/>
          </a:p>
          <a:p>
            <a:pPr marL="57150">
              <a:lnSpc>
                <a:spcPct val="90000"/>
              </a:lnSpc>
            </a:pPr>
            <a:endParaRPr lang="en-US" sz="2800" dirty="0"/>
          </a:p>
          <a:p>
            <a:pPr marL="51435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Parallel effort: </a:t>
            </a:r>
            <a:r>
              <a:rPr lang="en-US" sz="2800" dirty="0"/>
              <a:t>Yearly rating of selected agencies’ use of best practices in evidence + performance + data.</a:t>
            </a:r>
          </a:p>
          <a:p>
            <a:pPr marL="57150">
              <a:lnSpc>
                <a:spcPct val="90000"/>
              </a:lnSpc>
              <a:spcAft>
                <a:spcPts val="1200"/>
              </a:spcAft>
            </a:pPr>
            <a:endParaRPr lang="en-US" sz="2800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Two components of LegisStat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E214F9F2-4AEF-C130-78F7-7C925FE5867F}"/>
              </a:ext>
            </a:extLst>
          </p:cNvPr>
          <p:cNvSpPr/>
          <p:nvPr/>
        </p:nvSpPr>
        <p:spPr>
          <a:xfrm>
            <a:off x="5689600" y="1910824"/>
            <a:ext cx="508000" cy="1346200"/>
          </a:xfrm>
          <a:prstGeom prst="righ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F004C88-6F03-BEF3-6D3F-B85BFEF94347}"/>
              </a:ext>
            </a:extLst>
          </p:cNvPr>
          <p:cNvSpPr/>
          <p:nvPr/>
        </p:nvSpPr>
        <p:spPr>
          <a:xfrm>
            <a:off x="5689600" y="4009936"/>
            <a:ext cx="508000" cy="1692364"/>
          </a:xfrm>
          <a:prstGeom prst="rightBrac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33D127-E97D-C63C-09C6-EE450C490C38}"/>
              </a:ext>
            </a:extLst>
          </p:cNvPr>
          <p:cNvSpPr txBox="1"/>
          <p:nvPr/>
        </p:nvSpPr>
        <p:spPr>
          <a:xfrm>
            <a:off x="6286500" y="1920259"/>
            <a:ext cx="2971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Goal: Make progress on high-priority agency challenges as identified by the Committee.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70BF9E-4AA8-8DEC-92CF-FAF8685E0D4F}"/>
              </a:ext>
            </a:extLst>
          </p:cNvPr>
          <p:cNvSpPr txBox="1"/>
          <p:nvPr/>
        </p:nvSpPr>
        <p:spPr>
          <a:xfrm>
            <a:off x="6286500" y="4116676"/>
            <a:ext cx="2971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Goal: Strengthen agencies’ capacity for high-performance government</a:t>
            </a:r>
          </a:p>
        </p:txBody>
      </p:sp>
    </p:spTree>
    <p:extLst>
      <p:ext uri="{BB962C8B-B14F-4D97-AF65-F5344CB8AC3E}">
        <p14:creationId xmlns:p14="http://schemas.microsoft.com/office/powerpoint/2010/main" val="300338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person, ceiling, people&#10;&#10;Description automatically generated">
            <a:extLst>
              <a:ext uri="{FF2B5EF4-FFF2-40B4-BE49-F238E27FC236}">
                <a16:creationId xmlns:a16="http://schemas.microsoft.com/office/drawing/2014/main" id="{53F43771-2EAF-68E3-F4D0-90F90EFF1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0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302FB67-4E1F-08F5-1439-9C43ED6DD45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97673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door, person, ceiling, people&#10;&#10;Description automatically generated">
            <a:extLst>
              <a:ext uri="{FF2B5EF4-FFF2-40B4-BE49-F238E27FC236}">
                <a16:creationId xmlns:a16="http://schemas.microsoft.com/office/drawing/2014/main" id="{D1D5BD51-0862-86E5-16F4-34B07684A2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127000" y="1257301"/>
            <a:ext cx="3822189" cy="5600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August 2021, LFC launched LegisStat, first adaptation of PerformanceStat strategy to a legislative context. </a:t>
            </a:r>
          </a:p>
          <a:p>
            <a:pPr marL="285750"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Builds on existing efforts in New Mexico around evidence-based budgeting.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Broad goal: Strengthen collaboration with state agencies in monitoring the implementation of state programs and improve state budget decisions.   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1033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itistat">
            <a:extLst>
              <a:ext uri="{FF2B5EF4-FFF2-40B4-BE49-F238E27FC236}">
                <a16:creationId xmlns:a16="http://schemas.microsoft.com/office/drawing/2014/main" id="{8B0069C6-3074-D043-CAB4-94A4ACC67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r="8066" b="-1"/>
          <a:stretch/>
        </p:blipFill>
        <p:spPr bwMode="auto">
          <a:xfrm>
            <a:off x="3213100" y="1037788"/>
            <a:ext cx="8978898" cy="582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63500" y="1507101"/>
            <a:ext cx="4025900" cy="5604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PerformanceStat involves ongoing, regular meetings between executive leadership and departments or bureaus.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Participants review key performance measures and diagnose performance deficits, then decide how to fix those problems.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Examples include CitiStat in Baltimore, StateStat in Maryland (picture at right) and many others.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71FB7F-2DC3-E263-E73F-AF9C66F6C6E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The PerformanceStat Movement</a:t>
            </a:r>
          </a:p>
        </p:txBody>
      </p:sp>
    </p:spTree>
    <p:extLst>
      <p:ext uri="{BB962C8B-B14F-4D97-AF65-F5344CB8AC3E}">
        <p14:creationId xmlns:p14="http://schemas.microsoft.com/office/powerpoint/2010/main" val="1194965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546100" y="1625600"/>
            <a:ext cx="11099800" cy="5066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Changing the format of agency </a:t>
            </a:r>
            <a:r>
              <a:rPr lang="en-US" sz="2800" dirty="0" smtClean="0"/>
              <a:t>hearings. </a:t>
            </a:r>
          </a:p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Strengthening </a:t>
            </a:r>
            <a:r>
              <a:rPr lang="en-US" sz="2800" dirty="0"/>
              <a:t>a focus on key agency performance </a:t>
            </a:r>
            <a:r>
              <a:rPr lang="en-US" sz="2800" dirty="0" smtClean="0"/>
              <a:t>challenges that are mission oriented. </a:t>
            </a:r>
          </a:p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Better </a:t>
            </a:r>
            <a:r>
              <a:rPr lang="en-US" sz="2800" dirty="0"/>
              <a:t>tracking priority policies and programs. </a:t>
            </a:r>
          </a:p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Making discussions more data-driven. 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Sustaining a focus on key challenges over </a:t>
            </a:r>
            <a:r>
              <a:rPr lang="en-US" sz="2800" dirty="0" smtClean="0"/>
              <a:t>time.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Motivations for Launching LegisStat</a:t>
            </a:r>
          </a:p>
        </p:txBody>
      </p:sp>
    </p:spTree>
    <p:extLst>
      <p:ext uri="{BB962C8B-B14F-4D97-AF65-F5344CB8AC3E}">
        <p14:creationId xmlns:p14="http://schemas.microsoft.com/office/powerpoint/2010/main" val="2364359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546100" y="1638300"/>
            <a:ext cx="11099800" cy="4216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  <a:spcAft>
                <a:spcPts val="2400"/>
              </a:spcAft>
            </a:pPr>
            <a:r>
              <a:rPr lang="en-US" sz="3200" dirty="0"/>
              <a:t>Meetings so far with:</a:t>
            </a:r>
          </a:p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Department of Workforce Solutions</a:t>
            </a:r>
          </a:p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Higher Education Department</a:t>
            </a:r>
          </a:p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Public Education </a:t>
            </a:r>
            <a:r>
              <a:rPr lang="en-US" sz="2800" dirty="0" smtClean="0"/>
              <a:t>Department</a:t>
            </a:r>
          </a:p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Economic Development Department </a:t>
            </a:r>
          </a:p>
          <a:p>
            <a:pPr marL="285750" indent="-228600">
              <a:lnSpc>
                <a:spcPct val="9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Tourism Department</a:t>
            </a:r>
            <a:endParaRPr lang="en-US" sz="2800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LegisStat Meetings to Date</a:t>
            </a:r>
          </a:p>
        </p:txBody>
      </p:sp>
    </p:spTree>
    <p:extLst>
      <p:ext uri="{BB962C8B-B14F-4D97-AF65-F5344CB8AC3E}">
        <p14:creationId xmlns:p14="http://schemas.microsoft.com/office/powerpoint/2010/main" val="2298294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546100" y="1358900"/>
            <a:ext cx="11099800" cy="5308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Focused: </a:t>
            </a:r>
            <a:r>
              <a:rPr lang="en-US" sz="2400" dirty="0"/>
              <a:t>Meetings focus on most important challenges facing agencies, identified ahead of time.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Committee-driven: </a:t>
            </a:r>
            <a:r>
              <a:rPr lang="en-US" sz="2400" dirty="0"/>
              <a:t>Meetings driven by the committee chair and by members’ questions; only short presentations. 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Emphasizing deeper dives: </a:t>
            </a:r>
            <a:r>
              <a:rPr lang="en-US" sz="2400" dirty="0"/>
              <a:t>Use of follow-up questions by members to get to the root causes of problems…“the Five Whys.”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Action-oriented: </a:t>
            </a:r>
            <a:r>
              <a:rPr lang="en-US" sz="2400" dirty="0"/>
              <a:t>Agencies ideally commit to specific actions by the next meeting, representing near-term actions even if long-term challenges.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Strong on accountability: </a:t>
            </a:r>
            <a:r>
              <a:rPr lang="en-US" sz="2400" dirty="0"/>
              <a:t>Meetings designed to start with agency updates on action items from previous meeting.  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Collaborative: </a:t>
            </a:r>
            <a:r>
              <a:rPr lang="en-US" sz="2400" dirty="0"/>
              <a:t>Meetings require ongoing collaboration between legislators and agency leaders.</a:t>
            </a: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Aiming for impact: </a:t>
            </a:r>
            <a:r>
              <a:rPr lang="en-US" sz="2400" dirty="0"/>
              <a:t>Important part of the initiative’s impact occurs between meetings, when agencies work to achieve action items committed to during the meetings.  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Principles of LegisStat</a:t>
            </a:r>
          </a:p>
        </p:txBody>
      </p:sp>
    </p:spTree>
    <p:extLst>
      <p:ext uri="{BB962C8B-B14F-4D97-AF65-F5344CB8AC3E}">
        <p14:creationId xmlns:p14="http://schemas.microsoft.com/office/powerpoint/2010/main" val="3293166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546100" y="1638300"/>
            <a:ext cx="11099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7150">
              <a:lnSpc>
                <a:spcPct val="90000"/>
              </a:lnSpc>
            </a:pPr>
            <a:r>
              <a:rPr lang="en-US" sz="2800" b="1" dirty="0"/>
              <a:t>Preparation for meetings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Prep by LFC Staff including briefing memo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Prep meeting with Chair(s) prior to meeting</a:t>
            </a:r>
          </a:p>
          <a:p>
            <a:pPr marL="57150">
              <a:lnSpc>
                <a:spcPct val="90000"/>
              </a:lnSpc>
            </a:pPr>
            <a:r>
              <a:rPr lang="en-US" sz="2800" dirty="0"/>
              <a:t/>
            </a:r>
            <a:br>
              <a:rPr lang="en-US" sz="2800" dirty="0"/>
            </a:br>
            <a:r>
              <a:rPr lang="en-US" sz="2800" b="1" dirty="0"/>
              <a:t>Meeting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Updates from LFC analyst, including on action items by agency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Brief presentation (5 min) from agency head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Member questions on agency priority challenge #1 and discussion</a:t>
            </a:r>
          </a:p>
          <a:p>
            <a:pPr marL="1428750" lvl="2" indent="-457200">
              <a:lnSpc>
                <a:spcPct val="90000"/>
              </a:lnSpc>
              <a:buFont typeface="Wingdings" pitchFamily="2" charset="2"/>
              <a:buChar char="ü"/>
            </a:pPr>
            <a:r>
              <a:rPr lang="en-US" sz="2800" dirty="0"/>
              <a:t>Identification of action items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Same for challenge #2 and #3 (if time allows)</a:t>
            </a:r>
          </a:p>
          <a:p>
            <a:pPr marL="57150">
              <a:lnSpc>
                <a:spcPct val="90000"/>
              </a:lnSpc>
            </a:pPr>
            <a:endParaRPr lang="en-US" sz="2800" b="1" dirty="0"/>
          </a:p>
          <a:p>
            <a:pPr marL="57150">
              <a:lnSpc>
                <a:spcPct val="90000"/>
              </a:lnSpc>
            </a:pPr>
            <a:r>
              <a:rPr lang="en-US" sz="2800" b="1" dirty="0"/>
              <a:t>Between meetings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LFC staff follow-up on action items; hear feedback from agency</a:t>
            </a:r>
          </a:p>
          <a:p>
            <a:pPr marL="57150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>
                <a:solidFill>
                  <a:srgbClr val="C00000"/>
                </a:solidFill>
              </a:rPr>
              <a:t>LegisStat Process</a:t>
            </a:r>
          </a:p>
        </p:txBody>
      </p:sp>
    </p:spTree>
    <p:extLst>
      <p:ext uri="{BB962C8B-B14F-4D97-AF65-F5344CB8AC3E}">
        <p14:creationId xmlns:p14="http://schemas.microsoft.com/office/powerpoint/2010/main" val="3960017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546100" y="1358900"/>
            <a:ext cx="11099800" cy="530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lvl="0">
              <a:lnSpc>
                <a:spcPct val="90000"/>
              </a:lnSpc>
              <a:spcAft>
                <a:spcPts val="1200"/>
              </a:spcAft>
            </a:pPr>
            <a:r>
              <a:rPr lang="en-US" sz="2600" dirty="0" smtClean="0">
                <a:solidFill>
                  <a:prstClr val="black"/>
                </a:solidFill>
              </a:rPr>
              <a:t>Following the </a:t>
            </a:r>
            <a:r>
              <a:rPr lang="en-US" sz="2600" dirty="0" err="1" smtClean="0">
                <a:solidFill>
                  <a:prstClr val="black"/>
                </a:solidFill>
              </a:rPr>
              <a:t>LegisStat</a:t>
            </a:r>
            <a:r>
              <a:rPr lang="en-US" sz="2600" dirty="0" smtClean="0">
                <a:solidFill>
                  <a:prstClr val="black"/>
                </a:solidFill>
              </a:rPr>
              <a:t> Process will allow LFC to: </a:t>
            </a:r>
            <a:endParaRPr lang="en-US" sz="2600" dirty="0">
              <a:solidFill>
                <a:prstClr val="black"/>
              </a:solidFill>
            </a:endParaRPr>
          </a:p>
          <a:p>
            <a:pPr marL="285750" lvl="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Emphasize a cadence of accountability,</a:t>
            </a:r>
          </a:p>
          <a:p>
            <a:pPr marL="285750" lvl="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Establish hearing standardization to grow comfortable with the format, and</a:t>
            </a:r>
          </a:p>
          <a:p>
            <a:pPr marL="285750" lvl="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Reevaluate progress each time the agency goes before the committee</a:t>
            </a:r>
            <a:r>
              <a:rPr lang="en-US" sz="2600" dirty="0" smtClean="0">
                <a:solidFill>
                  <a:prstClr val="black"/>
                </a:solidFill>
              </a:rPr>
              <a:t>.</a:t>
            </a:r>
          </a:p>
          <a:p>
            <a:pPr marL="57150" lvl="0">
              <a:lnSpc>
                <a:spcPct val="90000"/>
              </a:lnSpc>
              <a:spcAft>
                <a:spcPts val="1200"/>
              </a:spcAft>
            </a:pPr>
            <a:r>
              <a:rPr lang="en-US" sz="2600" dirty="0" smtClean="0">
                <a:solidFill>
                  <a:prstClr val="black"/>
                </a:solidFill>
              </a:rPr>
              <a:t>The committee will more effectively lead the executive to </a:t>
            </a:r>
            <a:r>
              <a:rPr lang="en-US" sz="2600" smtClean="0">
                <a:solidFill>
                  <a:prstClr val="black"/>
                </a:solidFill>
              </a:rPr>
              <a:t>improved performance. </a:t>
            </a:r>
            <a:endParaRPr lang="en-US" sz="2600" dirty="0">
              <a:solidFill>
                <a:prstClr val="black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 smtClean="0">
                <a:solidFill>
                  <a:srgbClr val="C00000"/>
                </a:solidFill>
              </a:rPr>
              <a:t>Advancing Performance Management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17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647837-369D-C89C-2D6B-5ACAB9D2DC99}"/>
              </a:ext>
            </a:extLst>
          </p:cNvPr>
          <p:cNvSpPr txBox="1"/>
          <p:nvPr/>
        </p:nvSpPr>
        <p:spPr>
          <a:xfrm>
            <a:off x="546100" y="1638300"/>
            <a:ext cx="11099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4F845EA-6589-0127-D807-8CBA3343A1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37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algn="l"/>
            <a:r>
              <a:rPr lang="en-US" sz="4800" b="1" dirty="0" smtClean="0">
                <a:solidFill>
                  <a:srgbClr val="C00000"/>
                </a:solidFill>
              </a:rPr>
              <a:t>A Few Things to Keep in Mind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867" y="1253067"/>
            <a:ext cx="11557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What do we want from the agency that we are not currently </a:t>
            </a:r>
            <a:r>
              <a:rPr lang="en-US" sz="2400" dirty="0" smtClean="0"/>
              <a:t>getting?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What </a:t>
            </a:r>
            <a:r>
              <a:rPr lang="en-US" sz="2400" dirty="0"/>
              <a:t>story </a:t>
            </a:r>
            <a:r>
              <a:rPr lang="en-US" sz="2400" dirty="0" smtClean="0"/>
              <a:t>does currently available </a:t>
            </a:r>
            <a:r>
              <a:rPr lang="en-US" sz="2400" dirty="0"/>
              <a:t>data tell and what story could better data tell us? </a:t>
            </a:r>
            <a:endParaRPr lang="en-US" sz="2400" dirty="0" smtClean="0"/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What is the goal of the </a:t>
            </a:r>
            <a:r>
              <a:rPr lang="en-US" sz="2400" dirty="0" smtClean="0"/>
              <a:t>hearing</a:t>
            </a:r>
            <a:r>
              <a:rPr lang="en-US" sz="2400" dirty="0"/>
              <a:t> </a:t>
            </a:r>
            <a:r>
              <a:rPr lang="en-US" sz="2400" dirty="0" smtClean="0"/>
              <a:t>and how will this hearing advance the selected performance issues?</a:t>
            </a:r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Does the agency have an action </a:t>
            </a:r>
            <a:r>
              <a:rPr lang="en-US" sz="2400" dirty="0" smtClean="0"/>
              <a:t>plan to address the performance issue? </a:t>
            </a:r>
            <a:r>
              <a:rPr lang="en-US" sz="2400" dirty="0"/>
              <a:t>If not can we get a commitment to develop one? </a:t>
            </a:r>
            <a:endParaRPr lang="en-US" sz="2400" dirty="0" smtClean="0"/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What are the main questions you want answered? If these questions were answered what would follow-up hearings look like? </a:t>
            </a:r>
            <a:endParaRPr lang="en-US" sz="2400" dirty="0" smtClean="0"/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9715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What </a:t>
            </a:r>
            <a:r>
              <a:rPr lang="en-US" sz="2400" dirty="0"/>
              <a:t>are the next steps?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00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715</Words>
  <Application>Microsoft Office PowerPoint</Application>
  <PresentationFormat>Widescreen</PresentationFormat>
  <Paragraphs>86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Feldman</dc:creator>
  <cp:lastModifiedBy>Faubion, Jennifer</cp:lastModifiedBy>
  <cp:revision>9</cp:revision>
  <dcterms:created xsi:type="dcterms:W3CDTF">2022-06-03T03:38:30Z</dcterms:created>
  <dcterms:modified xsi:type="dcterms:W3CDTF">2022-06-10T15:43:01Z</dcterms:modified>
</cp:coreProperties>
</file>